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obby Jones" panose="020B0604020202020204" charset="0"/>
      <p:regular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ubao Narrow" panose="020B0604020202020204" charset="0"/>
      <p:regular r:id="rId22"/>
    </p:embeddedFont>
    <p:embeddedFont>
      <p:font typeface="Poppins" panose="00000500000000000000" pitchFamily="2" charset="0"/>
      <p:regular r:id="rId23"/>
    </p:embeddedFont>
    <p:embeddedFont>
      <p:font typeface="Poppins Bold" panose="020B0604020202020204" charset="0"/>
      <p:regular r:id="rId24"/>
    </p:embeddedFont>
    <p:embeddedFont>
      <p:font typeface="Poppins Medium" panose="000006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6.svg"/><Relationship Id="rId1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60687" y="4674700"/>
            <a:ext cx="30347163" cy="5448749"/>
          </a:xfrm>
          <a:custGeom>
            <a:avLst/>
            <a:gdLst/>
            <a:ahLst/>
            <a:cxnLst/>
            <a:rect l="l" t="t" r="r" b="b"/>
            <a:pathLst>
              <a:path w="30347163" h="5448749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514350" y="9935537"/>
            <a:ext cx="19624427" cy="3086100"/>
            <a:chOff x="0" y="0"/>
            <a:chExt cx="516857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8573" cy="812800"/>
            </a:xfrm>
            <a:custGeom>
              <a:avLst/>
              <a:gdLst/>
              <a:ahLst/>
              <a:cxnLst/>
              <a:rect l="l" t="t" r="r" b="b"/>
              <a:pathLst>
                <a:path w="5168573" h="812800">
                  <a:moveTo>
                    <a:pt x="0" y="0"/>
                  </a:moveTo>
                  <a:lnTo>
                    <a:pt x="5168573" y="0"/>
                  </a:lnTo>
                  <a:lnTo>
                    <a:pt x="516857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C32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168573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559216" y="2928468"/>
            <a:ext cx="9499634" cy="7893416"/>
          </a:xfrm>
          <a:custGeom>
            <a:avLst/>
            <a:gdLst/>
            <a:ahLst/>
            <a:cxnLst/>
            <a:rect l="l" t="t" r="r" b="b"/>
            <a:pathLst>
              <a:path w="9499634" h="7893416">
                <a:moveTo>
                  <a:pt x="0" y="0"/>
                </a:moveTo>
                <a:lnTo>
                  <a:pt x="9499634" y="0"/>
                </a:lnTo>
                <a:lnTo>
                  <a:pt x="9499634" y="7893416"/>
                </a:lnTo>
                <a:lnTo>
                  <a:pt x="0" y="789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61027">
            <a:off x="9434228" y="3108937"/>
            <a:ext cx="7767114" cy="2506312"/>
            <a:chOff x="0" y="0"/>
            <a:chExt cx="2045660" cy="6600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5660" cy="660099"/>
            </a:xfrm>
            <a:custGeom>
              <a:avLst/>
              <a:gdLst/>
              <a:ahLst/>
              <a:cxnLst/>
              <a:rect l="l" t="t" r="r" b="b"/>
              <a:pathLst>
                <a:path w="2045660" h="660099">
                  <a:moveTo>
                    <a:pt x="0" y="0"/>
                  </a:moveTo>
                  <a:lnTo>
                    <a:pt x="2045660" y="0"/>
                  </a:lnTo>
                  <a:lnTo>
                    <a:pt x="2045660" y="660099"/>
                  </a:lnTo>
                  <a:lnTo>
                    <a:pt x="0" y="660099"/>
                  </a:lnTo>
                  <a:close/>
                </a:path>
              </a:pathLst>
            </a:custGeom>
            <a:solidFill>
              <a:srgbClr val="4D869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045660" cy="726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60572" y="6685476"/>
            <a:ext cx="3938364" cy="3830954"/>
          </a:xfrm>
          <a:custGeom>
            <a:avLst/>
            <a:gdLst/>
            <a:ahLst/>
            <a:cxnLst/>
            <a:rect l="l" t="t" r="r" b="b"/>
            <a:pathLst>
              <a:path w="3938364" h="3830954">
                <a:moveTo>
                  <a:pt x="0" y="0"/>
                </a:moveTo>
                <a:lnTo>
                  <a:pt x="3938364" y="0"/>
                </a:lnTo>
                <a:lnTo>
                  <a:pt x="3938364" y="3830954"/>
                </a:lnTo>
                <a:lnTo>
                  <a:pt x="0" y="383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875834" y="5516450"/>
            <a:ext cx="3390200" cy="8071904"/>
          </a:xfrm>
          <a:custGeom>
            <a:avLst/>
            <a:gdLst/>
            <a:ahLst/>
            <a:cxnLst/>
            <a:rect l="l" t="t" r="r" b="b"/>
            <a:pathLst>
              <a:path w="3390200" h="8071904">
                <a:moveTo>
                  <a:pt x="0" y="0"/>
                </a:moveTo>
                <a:lnTo>
                  <a:pt x="3390199" y="0"/>
                </a:lnTo>
                <a:lnTo>
                  <a:pt x="3390199" y="8071904"/>
                </a:lnTo>
                <a:lnTo>
                  <a:pt x="0" y="8071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65971" y="1028700"/>
            <a:ext cx="3293329" cy="1131708"/>
          </a:xfrm>
          <a:custGeom>
            <a:avLst/>
            <a:gdLst/>
            <a:ahLst/>
            <a:cxnLst/>
            <a:rect l="l" t="t" r="r" b="b"/>
            <a:pathLst>
              <a:path w="3293329" h="1131708">
                <a:moveTo>
                  <a:pt x="0" y="0"/>
                </a:moveTo>
                <a:lnTo>
                  <a:pt x="3293329" y="0"/>
                </a:lnTo>
                <a:lnTo>
                  <a:pt x="3293329" y="1131708"/>
                </a:lnTo>
                <a:lnTo>
                  <a:pt x="0" y="113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559216" y="843286"/>
            <a:ext cx="1502535" cy="150253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965692" y="6165670"/>
            <a:ext cx="1330052" cy="709506"/>
          </a:xfrm>
          <a:custGeom>
            <a:avLst/>
            <a:gdLst/>
            <a:ahLst/>
            <a:cxnLst/>
            <a:rect l="l" t="t" r="r" b="b"/>
            <a:pathLst>
              <a:path w="1330052" h="709506">
                <a:moveTo>
                  <a:pt x="0" y="0"/>
                </a:moveTo>
                <a:lnTo>
                  <a:pt x="1330052" y="0"/>
                </a:lnTo>
                <a:lnTo>
                  <a:pt x="1330052" y="709506"/>
                </a:lnTo>
                <a:lnTo>
                  <a:pt x="0" y="709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506426" y="90413"/>
            <a:ext cx="1505748" cy="1505748"/>
          </a:xfrm>
          <a:custGeom>
            <a:avLst/>
            <a:gdLst/>
            <a:ahLst/>
            <a:cxnLst/>
            <a:rect l="l" t="t" r="r" b="b"/>
            <a:pathLst>
              <a:path w="1505748" h="1505748">
                <a:moveTo>
                  <a:pt x="0" y="0"/>
                </a:moveTo>
                <a:lnTo>
                  <a:pt x="1505748" y="0"/>
                </a:lnTo>
                <a:lnTo>
                  <a:pt x="1505748" y="1505747"/>
                </a:lnTo>
                <a:lnTo>
                  <a:pt x="0" y="15057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353113" y="1028700"/>
            <a:ext cx="2589949" cy="1456847"/>
          </a:xfrm>
          <a:custGeom>
            <a:avLst/>
            <a:gdLst/>
            <a:ahLst/>
            <a:cxnLst/>
            <a:rect l="l" t="t" r="r" b="b"/>
            <a:pathLst>
              <a:path w="2589949" h="1456847">
                <a:moveTo>
                  <a:pt x="0" y="0"/>
                </a:moveTo>
                <a:lnTo>
                  <a:pt x="2589950" y="0"/>
                </a:lnTo>
                <a:lnTo>
                  <a:pt x="2589950" y="1456847"/>
                </a:lnTo>
                <a:lnTo>
                  <a:pt x="0" y="145684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60572" y="786969"/>
            <a:ext cx="6605113" cy="388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3"/>
              </a:lnSpc>
            </a:pPr>
            <a:r>
              <a:rPr lang="en-US" sz="11224">
                <a:solidFill>
                  <a:srgbClr val="000000"/>
                </a:solidFill>
                <a:latin typeface="Cubao Narrow"/>
                <a:ea typeface="Cubao Narrow"/>
                <a:cs typeface="Cubao Narrow"/>
                <a:sym typeface="Cubao Narrow"/>
              </a:rPr>
              <a:t>PRODUCT</a:t>
            </a:r>
          </a:p>
          <a:p>
            <a:pPr algn="l">
              <a:lnSpc>
                <a:spcPts val="9653"/>
              </a:lnSpc>
            </a:pPr>
            <a:r>
              <a:rPr lang="en-US" sz="11224">
                <a:solidFill>
                  <a:srgbClr val="000000"/>
                </a:solidFill>
                <a:latin typeface="Cubao Narrow"/>
                <a:ea typeface="Cubao Narrow"/>
                <a:cs typeface="Cubao Narrow"/>
                <a:sym typeface="Cubao Narrow"/>
              </a:rPr>
              <a:t>MARKET FIT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854780"/>
            <a:ext cx="6085610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“Shared Responsibility for a Healthy Environment”</a:t>
            </a:r>
          </a:p>
        </p:txBody>
      </p:sp>
      <p:sp>
        <p:nvSpPr>
          <p:cNvPr id="21" name="TextBox 21"/>
          <p:cNvSpPr txBox="1"/>
          <p:nvPr/>
        </p:nvSpPr>
        <p:spPr>
          <a:xfrm rot="-161027">
            <a:off x="9761948" y="3508726"/>
            <a:ext cx="7133945" cy="21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7000">
                <a:solidFill>
                  <a:srgbClr val="FFFFFF"/>
                </a:solidFill>
                <a:latin typeface="Cubao Narrow"/>
                <a:ea typeface="Cubao Narrow"/>
                <a:cs typeface="Cubao Narrow"/>
                <a:sym typeface="Cubao Narrow"/>
              </a:rPr>
              <a:t>purifier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wipe/>
      </p:transition>
    </mc:Choice>
    <mc:Fallback xmlns=""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8222" y="1769304"/>
            <a:ext cx="12144489" cy="6392378"/>
          </a:xfrm>
          <a:custGeom>
            <a:avLst/>
            <a:gdLst/>
            <a:ahLst/>
            <a:cxnLst/>
            <a:rect l="l" t="t" r="r" b="b"/>
            <a:pathLst>
              <a:path w="12144489" h="6392378">
                <a:moveTo>
                  <a:pt x="0" y="0"/>
                </a:moveTo>
                <a:lnTo>
                  <a:pt x="12144489" y="0"/>
                </a:lnTo>
                <a:lnTo>
                  <a:pt x="12144489" y="6392378"/>
                </a:lnTo>
                <a:lnTo>
                  <a:pt x="0" y="6392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410" b="-1141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1709" y="110945"/>
            <a:ext cx="16869121" cy="112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7. List the top 5 states with high EV adoption and analyse if their average AQI is</a:t>
            </a:r>
          </a:p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sz="3129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significantly better compared to states with lower EV adoption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1709" y="8911512"/>
            <a:ext cx="17859563" cy="88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sz="2471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"States with higher electric vehicle (EV) adoption tend to exhibit lower Air Quality Index (AQI) levels, whereas states with lower EV adoption generally experience higher AQI levels."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794653"/>
            <a:ext cx="18288000" cy="15195826"/>
          </a:xfrm>
          <a:custGeom>
            <a:avLst/>
            <a:gdLst/>
            <a:ahLst/>
            <a:cxnLst/>
            <a:rect l="l" t="t" r="r" b="b"/>
            <a:pathLst>
              <a:path w="18288000" h="15195826">
                <a:moveTo>
                  <a:pt x="0" y="0"/>
                </a:moveTo>
                <a:lnTo>
                  <a:pt x="18288000" y="0"/>
                </a:lnTo>
                <a:lnTo>
                  <a:pt x="18288000" y="15195826"/>
                </a:lnTo>
                <a:lnTo>
                  <a:pt x="0" y="15195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257245" y="2638985"/>
            <a:ext cx="20250898" cy="304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89"/>
              </a:lnSpc>
              <a:spcBef>
                <a:spcPct val="0"/>
              </a:spcBef>
            </a:pPr>
            <a:r>
              <a:rPr lang="en-US" sz="16921">
                <a:solidFill>
                  <a:srgbClr val="000000"/>
                </a:solidFill>
                <a:latin typeface="Cubao Narrow"/>
                <a:ea typeface="Cubao Narrow"/>
                <a:cs typeface="Cubao Narrow"/>
                <a:sym typeface="Cubao Narrow"/>
              </a:rPr>
              <a:t>SECONDARY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16506426" y="0"/>
            <a:ext cx="1505748" cy="1505748"/>
          </a:xfrm>
          <a:custGeom>
            <a:avLst/>
            <a:gdLst/>
            <a:ahLst/>
            <a:cxnLst/>
            <a:rect l="l" t="t" r="r" b="b"/>
            <a:pathLst>
              <a:path w="1505748" h="1505748">
                <a:moveTo>
                  <a:pt x="0" y="0"/>
                </a:moveTo>
                <a:lnTo>
                  <a:pt x="1505748" y="0"/>
                </a:lnTo>
                <a:lnTo>
                  <a:pt x="1505748" y="1505748"/>
                </a:lnTo>
                <a:lnTo>
                  <a:pt x="0" y="1505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2159766" cy="1214868"/>
          </a:xfrm>
          <a:custGeom>
            <a:avLst/>
            <a:gdLst/>
            <a:ahLst/>
            <a:cxnLst/>
            <a:rect l="l" t="t" r="r" b="b"/>
            <a:pathLst>
              <a:path w="2159766" h="1214868">
                <a:moveTo>
                  <a:pt x="0" y="0"/>
                </a:moveTo>
                <a:lnTo>
                  <a:pt x="2159766" y="0"/>
                </a:lnTo>
                <a:lnTo>
                  <a:pt x="2159766" y="1214868"/>
                </a:lnTo>
                <a:lnTo>
                  <a:pt x="0" y="1214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9977" y="5571191"/>
            <a:ext cx="14643347" cy="1532823"/>
          </a:xfrm>
          <a:custGeom>
            <a:avLst/>
            <a:gdLst/>
            <a:ahLst/>
            <a:cxnLst/>
            <a:rect l="l" t="t" r="r" b="b"/>
            <a:pathLst>
              <a:path w="14643347" h="1532823">
                <a:moveTo>
                  <a:pt x="0" y="0"/>
                </a:moveTo>
                <a:lnTo>
                  <a:pt x="14643347" y="0"/>
                </a:lnTo>
                <a:lnTo>
                  <a:pt x="14643347" y="1532822"/>
                </a:lnTo>
                <a:lnTo>
                  <a:pt x="0" y="1532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2595" y="206906"/>
            <a:ext cx="17530098" cy="100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2830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1. Which age group is most affected by air pollution-related health outcomes — and how</a:t>
            </a:r>
          </a:p>
          <a:p>
            <a:pPr algn="ctr">
              <a:lnSpc>
                <a:spcPts val="3962"/>
              </a:lnSpc>
              <a:spcBef>
                <a:spcPct val="0"/>
              </a:spcBef>
            </a:pPr>
            <a:r>
              <a:rPr lang="en-US" sz="2830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does this vary by city?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2999" y="1388896"/>
            <a:ext cx="17322003" cy="375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affected age groups (India context) Children (especially under 5 years)</a:t>
            </a:r>
          </a:p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Developing lungs, higher breathing rates, more outdoor activity.</a:t>
            </a:r>
          </a:p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Higher risk of acute respiratory infections, asthma onset, and long-term lung function loss.</a:t>
            </a:r>
          </a:p>
          <a:p>
            <a:pPr algn="ctr">
              <a:lnSpc>
                <a:spcPts val="3438"/>
              </a:lnSpc>
            </a:pPr>
            <a:endParaRPr lang="en-US" sz="245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438"/>
              </a:lnSpc>
            </a:pPr>
            <a:r>
              <a:rPr lang="en-US" sz="24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Multiple Indian studies and WHO estimates show disproportionate burden of air-pollution-attributable lower respiratory infections in under-5 mortality.</a:t>
            </a:r>
          </a:p>
          <a:p>
            <a:pPr algn="ctr">
              <a:lnSpc>
                <a:spcPts val="10018"/>
              </a:lnSpc>
            </a:pPr>
            <a:endParaRPr lang="en-US" sz="2455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166" y="1543998"/>
            <a:ext cx="17913667" cy="5793272"/>
          </a:xfrm>
          <a:custGeom>
            <a:avLst/>
            <a:gdLst/>
            <a:ahLst/>
            <a:cxnLst/>
            <a:rect l="l" t="t" r="r" b="b"/>
            <a:pathLst>
              <a:path w="17913667" h="5793272">
                <a:moveTo>
                  <a:pt x="0" y="0"/>
                </a:moveTo>
                <a:lnTo>
                  <a:pt x="17913668" y="0"/>
                </a:lnTo>
                <a:lnTo>
                  <a:pt x="17913668" y="5793272"/>
                </a:lnTo>
                <a:lnTo>
                  <a:pt x="0" y="579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083" y="165490"/>
            <a:ext cx="16682252" cy="100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2829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2. Who are the major competitors in the Indian air purifier market, and what are their key</a:t>
            </a:r>
          </a:p>
          <a:p>
            <a:pPr algn="ctr">
              <a:lnSpc>
                <a:spcPts val="3961"/>
              </a:lnSpc>
              <a:spcBef>
                <a:spcPct val="0"/>
              </a:spcBef>
            </a:pPr>
            <a:r>
              <a:rPr lang="en-US" sz="2829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differentiators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166" y="7850938"/>
            <a:ext cx="9043814" cy="45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sz="247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HEPA -  High-Efficiency Particulate Air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636" y="235966"/>
            <a:ext cx="17485078" cy="100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2829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3. What is the relationship between a city’s population size and its average AQI — do larger</a:t>
            </a:r>
          </a:p>
          <a:p>
            <a:pPr algn="ctr">
              <a:lnSpc>
                <a:spcPts val="3961"/>
              </a:lnSpc>
              <a:spcBef>
                <a:spcPct val="0"/>
              </a:spcBef>
            </a:pPr>
            <a:r>
              <a:rPr lang="en-US" sz="2829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cities always suffer from worse air quality?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159" y="1678087"/>
            <a:ext cx="18055364" cy="17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Larger cities often face worse air quality, but it's not a universal rule.</a:t>
            </a:r>
          </a:p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Major urban centers like Delhi, Mumbai, and Kolkata frequently record high AQI levels—Delhi, for example, remains one of the most polluted cities worldwide, especially during winter months</a:t>
            </a:r>
          </a:p>
          <a:p>
            <a:pPr algn="ctr">
              <a:lnSpc>
                <a:spcPts val="3500"/>
              </a:lnSpc>
            </a:pPr>
            <a:endParaRPr lang="en-US" sz="25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3862486"/>
            <a:ext cx="18171682" cy="21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Meanwhile, mid-sized cities like Jaipur (population ~4.3 million) also experience severe air pollution peaks (AQI over 300), despite being less densely populated.</a:t>
            </a:r>
          </a:p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Smaller towns and non-metros like Byrnihat have been among India’s most polluted cities in certain months, even surpassing larger cities in average PM₂.₅ concentrations.</a:t>
            </a:r>
          </a:p>
          <a:p>
            <a:pPr algn="ctr">
              <a:lnSpc>
                <a:spcPts val="3500"/>
              </a:lnSpc>
            </a:pPr>
            <a:endParaRPr lang="en-US" sz="25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159" y="6762006"/>
            <a:ext cx="18171682" cy="21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Climate, geography, and local factors matter a lot.</a:t>
            </a:r>
          </a:p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Bengaluru, despite being a large metro, often enjoys lower AQI (&lt;100) due to beneficial geography—like wind patterns and elevation—that naturally disperse pollutants</a:t>
            </a:r>
          </a:p>
          <a:p>
            <a:pPr algn="ctr">
              <a:lnSpc>
                <a:spcPts val="3500"/>
              </a:lnSpc>
            </a:pPr>
            <a:endParaRPr lang="en-US" sz="25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500"/>
              </a:lnSpc>
            </a:pPr>
            <a:endParaRPr lang="en-US" sz="25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4257"/>
            <a:ext cx="18055364" cy="100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  <a:spcBef>
                <a:spcPct val="0"/>
              </a:spcBef>
            </a:pPr>
            <a:r>
              <a:rPr lang="en-US" sz="2829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4. How aware are Indian citizens of what AQI (Air Quality Index) means — and do they</a:t>
            </a:r>
          </a:p>
          <a:p>
            <a:pPr algn="ctr">
              <a:lnSpc>
                <a:spcPts val="3961"/>
              </a:lnSpc>
              <a:spcBef>
                <a:spcPct val="0"/>
              </a:spcBef>
            </a:pPr>
            <a:r>
              <a:rPr lang="en-US" sz="2829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 its health implications?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266" y="1270263"/>
            <a:ext cx="17226143" cy="173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 Awareness</a:t>
            </a:r>
          </a:p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Familiar with “Air Pollution” but not technical terms</a:t>
            </a:r>
          </a:p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perception study across 17 cities (5,000 respondents) found that awareness of air pollution itself is high (~95%), with most people believing it negatively impacts health.</a:t>
            </a:r>
          </a:p>
          <a:p>
            <a:pPr algn="ctr">
              <a:lnSpc>
                <a:spcPts val="1400"/>
              </a:lnSpc>
            </a:pPr>
            <a:endParaRPr lang="en-US" sz="22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266" y="3252361"/>
            <a:ext cx="14927400" cy="4909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"/>
              </a:lnSpc>
            </a:pPr>
            <a:endParaRPr/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However: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Only ~35% fully understood what AQI meant.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Awareness of terms like PM2.5 and PM10 was significantly lower, especially among less-educated respondents.</a:t>
            </a: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(Asar-Annual status Education Report)</a:t>
            </a:r>
          </a:p>
          <a:p>
            <a:pPr algn="ctr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a similar survey in the Delhi-NCR region: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Just 10% of urban poor (e.g., slum residents) understood terms like AQI or PM2.5, while 71% of middle-class residents did.</a:t>
            </a:r>
          </a:p>
          <a:p>
            <a:pPr algn="ctr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2302"/>
              </a:lnSpc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266" y="7971684"/>
            <a:ext cx="14747319" cy="221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Belief strong, information-seeking weaker</a:t>
            </a: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Around 93% of respondents agreed air pollution harms health, and 80% said it affects their quality of life.</a:t>
            </a: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Scroll.in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Yet only 13% actively sought air quality information.</a:t>
            </a:r>
          </a:p>
          <a:p>
            <a:pPr algn="ctr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749" y="188000"/>
            <a:ext cx="17747012" cy="152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5. Which pollution control policies introduced by the Indian government in the past 5 years</a:t>
            </a:r>
          </a:p>
          <a:p>
            <a:pPr algn="ctr">
              <a:lnSpc>
                <a:spcPts val="3990"/>
              </a:lnSpc>
            </a:pPr>
            <a:r>
              <a:rPr lang="en-US" sz="2850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have had the most measurable impact on improving air quality — and how have these</a:t>
            </a:r>
          </a:p>
          <a:p>
            <a:pPr algn="ctr">
              <a:lnSpc>
                <a:spcPts val="3990"/>
              </a:lnSpc>
              <a:spcBef>
                <a:spcPct val="0"/>
              </a:spcBef>
            </a:pPr>
            <a:r>
              <a:rPr lang="en-US" sz="2850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impacts varied across regions or cities?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5060" y="2025263"/>
            <a:ext cx="18028761" cy="141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6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1.National Clean Air Programme (NCAP) has shown some measurable reductions in particulate pollution (PM₁₀/PM₂.₅) in many monitored cities, but progress is uneven and far from the 40% target in several locations. </a:t>
            </a:r>
          </a:p>
          <a:p>
            <a:pPr algn="l">
              <a:lnSpc>
                <a:spcPts val="3977"/>
              </a:lnSpc>
            </a:pPr>
            <a:endParaRPr lang="en-US" sz="264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060" y="3393918"/>
            <a:ext cx="18028761" cy="13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6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2.Vehicle emission standard upgrade (BS-VI, 2020) produced clear, measurable cuts in vehicle-tailpipe pollutants (NOₓ, PM) in real-world studies and emission inventories — a durable win for urban air quality. </a:t>
            </a:r>
          </a:p>
          <a:p>
            <a:pPr algn="l">
              <a:lnSpc>
                <a:spcPts val="3837"/>
              </a:lnSpc>
            </a:pPr>
            <a:endParaRPr lang="en-US" sz="264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5060" y="4744794"/>
            <a:ext cx="17893701" cy="192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6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3.Graded Response Action Plan (GRAP) and short-term traffic interventions can reduce acute pollution spikes when strictly implemented but are reactive and effects are temporary/varied by enforcement.</a:t>
            </a:r>
            <a:r>
              <a:rPr lang="en-US" sz="26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977"/>
              </a:lnSpc>
            </a:pPr>
            <a:endParaRPr lang="en-US" sz="264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77"/>
              </a:lnSpc>
            </a:pPr>
            <a:endParaRPr lang="en-US" sz="264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5060" y="6135246"/>
            <a:ext cx="17893701" cy="238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6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4.COVID-19 lockdowns offered the clearest evidence that reducing traffic &amp; industry lowers NO₂ and PM rapidly — but those improvements were temporary and do not indicate sustainable policy alone. </a:t>
            </a:r>
          </a:p>
          <a:p>
            <a:pPr algn="l">
              <a:lnSpc>
                <a:spcPts val="3697"/>
              </a:lnSpc>
            </a:pPr>
            <a:endParaRPr lang="en-US" sz="264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977"/>
              </a:lnSpc>
            </a:pPr>
            <a:endParaRPr lang="en-US" sz="264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977"/>
              </a:lnSpc>
            </a:pPr>
            <a:endParaRPr lang="en-US" sz="264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874" y="7800014"/>
            <a:ext cx="18028761" cy="13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6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5.Vehicle emission standard upgrade (BS-VI, 2020) produced clear, measurable cuts in vehicle-tailpipe pollutants (NOₓ, PM) in real-world studies and emission inventories — a durable win for urban air quality. </a:t>
            </a:r>
          </a:p>
          <a:p>
            <a:pPr algn="l">
              <a:lnSpc>
                <a:spcPts val="3837"/>
              </a:lnSpc>
            </a:pPr>
            <a:endParaRPr lang="en-US" sz="264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97988" y="1028700"/>
          <a:ext cx="14735387" cy="9101270"/>
        </p:xfrm>
        <a:graphic>
          <a:graphicData uri="http://schemas.openxmlformats.org/drawingml/2006/table">
            <a:tbl>
              <a:tblPr/>
              <a:tblGrid>
                <a:gridCol w="4327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5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2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2155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Why It’s Needed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023">
                <a:tc>
                  <a:txBody>
                    <a:bodyPr/>
                    <a:lstStyle/>
                    <a:p>
                      <a:pPr algn="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Real-Time PM2.5/PM10 Display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Shows pollution 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Increases user trust and awareness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56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Air Quality Indicator Light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Color-coded (e.g., green-good, red-poor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Easy visual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1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Auto Mode (Sensor-Based)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Adjusts fan speed based on AQ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Energy-saving &amp; responsive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19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Sleep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Low noise operation (&lt;30 dB)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Essential for night-time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811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Filter Change Indicator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Alerts when filter needs replacement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Maintains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11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Child Lock &amp; Safety Shutoff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Prevents tampering or tipping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Safety for kids and pets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11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Mobile App &amp; Wi-Fi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Remote operation &amp; scheduling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Added convenience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9646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Coverage Area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Suitable for rooms: 250–500 sq. ft.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Ensures full-room purification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97988" y="127058"/>
            <a:ext cx="17530627" cy="65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0"/>
              </a:lnSpc>
              <a:spcBef>
                <a:spcPct val="0"/>
              </a:spcBef>
            </a:pPr>
            <a:r>
              <a:rPr lang="en-US" sz="367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🌬️</a:t>
            </a:r>
            <a:r>
              <a:rPr lang="en-US" sz="3671" b="1">
                <a:solidFill>
                  <a:srgbClr val="FF66C4"/>
                </a:solidFill>
                <a:latin typeface="Poppins Bold"/>
                <a:ea typeface="Poppins Bold"/>
                <a:cs typeface="Poppins Bold"/>
                <a:sym typeface="Poppins Bold"/>
              </a:rPr>
              <a:t> Air Purifier Product Recommendation &amp; Feature Guide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33374" y="5086350"/>
            <a:ext cx="3110596" cy="105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7"/>
              </a:lnSpc>
              <a:spcBef>
                <a:spcPct val="0"/>
              </a:spcBef>
            </a:pPr>
            <a:r>
              <a:rPr lang="en-US" sz="199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“Suggested pricing range: ₹3,000 to ₹15,000.”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67047" y="3411479"/>
            <a:ext cx="30347163" cy="5448749"/>
          </a:xfrm>
          <a:custGeom>
            <a:avLst/>
            <a:gdLst/>
            <a:ahLst/>
            <a:cxnLst/>
            <a:rect l="l" t="t" r="r" b="b"/>
            <a:pathLst>
              <a:path w="30347163" h="5448749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0" y="3868532"/>
            <a:ext cx="9723445" cy="4589459"/>
            <a:chOff x="0" y="0"/>
            <a:chExt cx="3522964" cy="16628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2964" cy="1662836"/>
            </a:xfrm>
            <a:custGeom>
              <a:avLst/>
              <a:gdLst/>
              <a:ahLst/>
              <a:cxnLst/>
              <a:rect l="l" t="t" r="r" b="b"/>
              <a:pathLst>
                <a:path w="3522964" h="1662836">
                  <a:moveTo>
                    <a:pt x="0" y="0"/>
                  </a:moveTo>
                  <a:lnTo>
                    <a:pt x="3522964" y="0"/>
                  </a:lnTo>
                  <a:lnTo>
                    <a:pt x="3522964" y="1662836"/>
                  </a:lnTo>
                  <a:lnTo>
                    <a:pt x="0" y="1662836"/>
                  </a:lnTo>
                  <a:close/>
                </a:path>
              </a:pathLst>
            </a:custGeom>
            <a:solidFill>
              <a:srgbClr val="12407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522964" cy="1729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5686" y="1352100"/>
            <a:ext cx="11231618" cy="153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32"/>
              </a:lnSpc>
            </a:pPr>
            <a:r>
              <a:rPr lang="en-US" sz="11898">
                <a:solidFill>
                  <a:srgbClr val="000000"/>
                </a:solidFill>
                <a:latin typeface="Cubao Narrow"/>
                <a:ea typeface="Cubao Narrow"/>
                <a:cs typeface="Cubao Narrow"/>
                <a:sym typeface="Cubao Narrow"/>
              </a:rPr>
              <a:t>Problem statement</a:t>
            </a:r>
          </a:p>
        </p:txBody>
      </p:sp>
      <p:sp>
        <p:nvSpPr>
          <p:cNvPr id="7" name="Freeform 7"/>
          <p:cNvSpPr/>
          <p:nvPr/>
        </p:nvSpPr>
        <p:spPr>
          <a:xfrm>
            <a:off x="10752145" y="1277897"/>
            <a:ext cx="7738172" cy="7527131"/>
          </a:xfrm>
          <a:custGeom>
            <a:avLst/>
            <a:gdLst/>
            <a:ahLst/>
            <a:cxnLst/>
            <a:rect l="l" t="t" r="r" b="b"/>
            <a:pathLst>
              <a:path w="7738172" h="7527131">
                <a:moveTo>
                  <a:pt x="0" y="0"/>
                </a:moveTo>
                <a:lnTo>
                  <a:pt x="7738172" y="0"/>
                </a:lnTo>
                <a:lnTo>
                  <a:pt x="7738172" y="7527131"/>
                </a:lnTo>
                <a:lnTo>
                  <a:pt x="0" y="752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790148" y="8457991"/>
            <a:ext cx="20739380" cy="3086100"/>
            <a:chOff x="0" y="0"/>
            <a:chExt cx="27652506" cy="4114800"/>
          </a:xfrm>
        </p:grpSpPr>
        <p:grpSp>
          <p:nvGrpSpPr>
            <p:cNvPr id="9" name="Group 9"/>
            <p:cNvGrpSpPr/>
            <p:nvPr/>
          </p:nvGrpSpPr>
          <p:grpSpPr>
            <a:xfrm>
              <a:off x="367731" y="0"/>
              <a:ext cx="27284775" cy="4114800"/>
              <a:chOff x="0" y="0"/>
              <a:chExt cx="5389585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3895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89585" h="812800">
                    <a:moveTo>
                      <a:pt x="0" y="0"/>
                    </a:moveTo>
                    <a:lnTo>
                      <a:pt x="5389585" y="0"/>
                    </a:lnTo>
                    <a:lnTo>
                      <a:pt x="5389585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407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5389585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6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27652506" cy="2916082"/>
            </a:xfrm>
            <a:custGeom>
              <a:avLst/>
              <a:gdLst/>
              <a:ahLst/>
              <a:cxnLst/>
              <a:rect l="l" t="t" r="r" b="b"/>
              <a:pathLst>
                <a:path w="27652506" h="2916082">
                  <a:moveTo>
                    <a:pt x="0" y="0"/>
                  </a:moveTo>
                  <a:lnTo>
                    <a:pt x="27652506" y="0"/>
                  </a:lnTo>
                  <a:lnTo>
                    <a:pt x="27652506" y="2916082"/>
                  </a:lnTo>
                  <a:lnTo>
                    <a:pt x="0" y="2916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-1380979" y="712044"/>
            <a:ext cx="3293329" cy="1131708"/>
          </a:xfrm>
          <a:custGeom>
            <a:avLst/>
            <a:gdLst/>
            <a:ahLst/>
            <a:cxnLst/>
            <a:rect l="l" t="t" r="r" b="b"/>
            <a:pathLst>
              <a:path w="3293329" h="1131708">
                <a:moveTo>
                  <a:pt x="0" y="0"/>
                </a:moveTo>
                <a:lnTo>
                  <a:pt x="3293329" y="0"/>
                </a:lnTo>
                <a:lnTo>
                  <a:pt x="3293329" y="1131707"/>
                </a:lnTo>
                <a:lnTo>
                  <a:pt x="0" y="1131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61734" y="1459591"/>
            <a:ext cx="1864626" cy="640753"/>
          </a:xfrm>
          <a:custGeom>
            <a:avLst/>
            <a:gdLst/>
            <a:ahLst/>
            <a:cxnLst/>
            <a:rect l="l" t="t" r="r" b="b"/>
            <a:pathLst>
              <a:path w="1864626" h="640753">
                <a:moveTo>
                  <a:pt x="0" y="0"/>
                </a:moveTo>
                <a:lnTo>
                  <a:pt x="1864626" y="0"/>
                </a:lnTo>
                <a:lnTo>
                  <a:pt x="1864626" y="640753"/>
                </a:lnTo>
                <a:lnTo>
                  <a:pt x="0" y="6407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008442" y="1028700"/>
            <a:ext cx="1502535" cy="150253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707027" y="6560693"/>
            <a:ext cx="14015659" cy="3032479"/>
          </a:xfrm>
          <a:custGeom>
            <a:avLst/>
            <a:gdLst/>
            <a:ahLst/>
            <a:cxnLst/>
            <a:rect l="l" t="t" r="r" b="b"/>
            <a:pathLst>
              <a:path w="14015659" h="3032479">
                <a:moveTo>
                  <a:pt x="0" y="0"/>
                </a:moveTo>
                <a:lnTo>
                  <a:pt x="14015659" y="0"/>
                </a:lnTo>
                <a:lnTo>
                  <a:pt x="14015659" y="3032479"/>
                </a:lnTo>
                <a:lnTo>
                  <a:pt x="0" y="3032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127270" y="939785"/>
            <a:ext cx="1948874" cy="1039611"/>
          </a:xfrm>
          <a:custGeom>
            <a:avLst/>
            <a:gdLst/>
            <a:ahLst/>
            <a:cxnLst/>
            <a:rect l="l" t="t" r="r" b="b"/>
            <a:pathLst>
              <a:path w="1948874" h="1039611">
                <a:moveTo>
                  <a:pt x="0" y="0"/>
                </a:moveTo>
                <a:lnTo>
                  <a:pt x="1948874" y="0"/>
                </a:lnTo>
                <a:lnTo>
                  <a:pt x="1948874" y="1039611"/>
                </a:lnTo>
                <a:lnTo>
                  <a:pt x="0" y="10396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506426" y="-40830"/>
            <a:ext cx="1505748" cy="1505748"/>
          </a:xfrm>
          <a:custGeom>
            <a:avLst/>
            <a:gdLst/>
            <a:ahLst/>
            <a:cxnLst/>
            <a:rect l="l" t="t" r="r" b="b"/>
            <a:pathLst>
              <a:path w="1505748" h="1505748">
                <a:moveTo>
                  <a:pt x="0" y="0"/>
                </a:moveTo>
                <a:lnTo>
                  <a:pt x="1505748" y="0"/>
                </a:lnTo>
                <a:lnTo>
                  <a:pt x="1505748" y="1505747"/>
                </a:lnTo>
                <a:lnTo>
                  <a:pt x="0" y="15057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0" y="-178949"/>
            <a:ext cx="2589949" cy="1456847"/>
          </a:xfrm>
          <a:custGeom>
            <a:avLst/>
            <a:gdLst/>
            <a:ahLst/>
            <a:cxnLst/>
            <a:rect l="l" t="t" r="r" b="b"/>
            <a:pathLst>
              <a:path w="2589949" h="1456847">
                <a:moveTo>
                  <a:pt x="0" y="0"/>
                </a:moveTo>
                <a:lnTo>
                  <a:pt x="2589949" y="0"/>
                </a:lnTo>
                <a:lnTo>
                  <a:pt x="2589949" y="1456846"/>
                </a:lnTo>
                <a:lnTo>
                  <a:pt x="0" y="14568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3989590"/>
            <a:ext cx="5770836" cy="118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301" lvl="1" indent="-240150" algn="just">
              <a:lnSpc>
                <a:spcPts val="3114"/>
              </a:lnSpc>
              <a:buFont typeface="Arial"/>
              <a:buChar char="•"/>
            </a:pPr>
            <a:r>
              <a:rPr lang="en-US" sz="222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pollutants or particles should their air purifier target?</a:t>
            </a:r>
          </a:p>
          <a:p>
            <a:pPr algn="just">
              <a:lnSpc>
                <a:spcPts val="3114"/>
              </a:lnSpc>
            </a:pPr>
            <a:endParaRPr lang="en-US" sz="2224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4950892"/>
            <a:ext cx="8115300" cy="118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301" lvl="1" indent="-240150" algn="just">
              <a:lnSpc>
                <a:spcPts val="3114"/>
              </a:lnSpc>
              <a:buFont typeface="Arial"/>
              <a:buChar char="•"/>
            </a:pPr>
            <a:r>
              <a:rPr lang="en-US" sz="222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are the most essential features that should be incorporated into the air purifier?</a:t>
            </a:r>
          </a:p>
          <a:p>
            <a:pPr algn="just">
              <a:lnSpc>
                <a:spcPts val="3114"/>
              </a:lnSpc>
            </a:pPr>
            <a:endParaRPr lang="en-US" sz="2224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5934875"/>
            <a:ext cx="9108164" cy="118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301" lvl="1" indent="-240150" algn="just">
              <a:lnSpc>
                <a:spcPts val="3114"/>
              </a:lnSpc>
              <a:buFont typeface="Arial"/>
              <a:buChar char="•"/>
            </a:pPr>
            <a:r>
              <a:rPr lang="en-US" sz="222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Which cities have the highest demand for air purifiers, and what is the market size in these regions?</a:t>
            </a:r>
          </a:p>
          <a:p>
            <a:pPr algn="just">
              <a:lnSpc>
                <a:spcPts val="3114"/>
              </a:lnSpc>
            </a:pPr>
            <a:endParaRPr lang="en-US" sz="2224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18494" y="6891971"/>
            <a:ext cx="8115300" cy="157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301" lvl="1" indent="-240150" algn="just">
              <a:lnSpc>
                <a:spcPts val="3114"/>
              </a:lnSpc>
              <a:buFont typeface="Arial"/>
              <a:buChar char="•"/>
            </a:pPr>
            <a:r>
              <a:rPr lang="en-US" sz="222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are the most essential features that should be incorporated into the air purifier?</a:t>
            </a:r>
          </a:p>
          <a:p>
            <a:pPr algn="just">
              <a:lnSpc>
                <a:spcPts val="3114"/>
              </a:lnSpc>
            </a:pPr>
            <a:endParaRPr lang="en-US" sz="2224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just">
              <a:lnSpc>
                <a:spcPts val="3114"/>
              </a:lnSpc>
            </a:pPr>
            <a:endParaRPr lang="en-US" sz="2224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242386" y="3092847"/>
            <a:ext cx="5083973" cy="49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FF66C4"/>
                </a:solidFill>
                <a:latin typeface="Bobby Jones"/>
                <a:ea typeface="Bobby Jones"/>
                <a:cs typeface="Bobby Jones"/>
                <a:sym typeface="Bobby Jones"/>
              </a:rPr>
              <a:t>AIR PURE INNOVATIONS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27" b="-105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09932" y="2755138"/>
            <a:ext cx="13963487" cy="306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09"/>
              </a:lnSpc>
              <a:spcBef>
                <a:spcPct val="0"/>
              </a:spcBef>
            </a:pPr>
            <a:r>
              <a:rPr lang="en-US" sz="16935">
                <a:solidFill>
                  <a:srgbClr val="000000"/>
                </a:solidFill>
                <a:latin typeface="Cubao Narrow"/>
                <a:ea typeface="Cubao Narrow"/>
                <a:cs typeface="Cubao Narrow"/>
                <a:sym typeface="Cubao Narrow"/>
              </a:rPr>
              <a:t>PRIMARY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16166578" y="0"/>
            <a:ext cx="1505748" cy="1505748"/>
          </a:xfrm>
          <a:custGeom>
            <a:avLst/>
            <a:gdLst/>
            <a:ahLst/>
            <a:cxnLst/>
            <a:rect l="l" t="t" r="r" b="b"/>
            <a:pathLst>
              <a:path w="1505748" h="1505748">
                <a:moveTo>
                  <a:pt x="0" y="0"/>
                </a:moveTo>
                <a:lnTo>
                  <a:pt x="1505748" y="0"/>
                </a:lnTo>
                <a:lnTo>
                  <a:pt x="1505748" y="1505748"/>
                </a:lnTo>
                <a:lnTo>
                  <a:pt x="0" y="1505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428147"/>
            <a:ext cx="2589949" cy="1456847"/>
          </a:xfrm>
          <a:custGeom>
            <a:avLst/>
            <a:gdLst/>
            <a:ahLst/>
            <a:cxnLst/>
            <a:rect l="l" t="t" r="r" b="b"/>
            <a:pathLst>
              <a:path w="2589949" h="1456847">
                <a:moveTo>
                  <a:pt x="0" y="0"/>
                </a:moveTo>
                <a:lnTo>
                  <a:pt x="2589949" y="0"/>
                </a:lnTo>
                <a:lnTo>
                  <a:pt x="2589949" y="1456847"/>
                </a:lnTo>
                <a:lnTo>
                  <a:pt x="0" y="1456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6105" y="1742031"/>
            <a:ext cx="8196957" cy="7966470"/>
          </a:xfrm>
          <a:custGeom>
            <a:avLst/>
            <a:gdLst/>
            <a:ahLst/>
            <a:cxnLst/>
            <a:rect l="l" t="t" r="r" b="b"/>
            <a:pathLst>
              <a:path w="8196957" h="7966470">
                <a:moveTo>
                  <a:pt x="0" y="0"/>
                </a:moveTo>
                <a:lnTo>
                  <a:pt x="8196957" y="0"/>
                </a:lnTo>
                <a:lnTo>
                  <a:pt x="8196957" y="7966470"/>
                </a:lnTo>
                <a:lnTo>
                  <a:pt x="0" y="796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4" r="-24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8124" y="351333"/>
            <a:ext cx="18009876" cy="1120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5"/>
              </a:lnSpc>
            </a:pPr>
            <a:r>
              <a:rPr lang="en-US" sz="3132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1. List the top 5 and bottom 5 areas with highest average AQI. (Consider areas</a:t>
            </a:r>
          </a:p>
          <a:p>
            <a:pPr algn="ctr">
              <a:lnSpc>
                <a:spcPts val="4385"/>
              </a:lnSpc>
              <a:spcBef>
                <a:spcPct val="0"/>
              </a:spcBef>
            </a:pPr>
            <a:r>
              <a:rPr lang="en-US" sz="3132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which contains data from last 6 months: December 2024 to May 2025)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40136" y="3577622"/>
            <a:ext cx="4937621" cy="30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295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Top 5 areas to focus on is:</a:t>
            </a:r>
          </a:p>
          <a:p>
            <a:pPr algn="ctr">
              <a:lnSpc>
                <a:spcPts val="3991"/>
              </a:lnSpc>
            </a:pPr>
            <a:r>
              <a:rPr lang="en-US" sz="2851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BYRNIHAT</a:t>
            </a:r>
          </a:p>
          <a:p>
            <a:pPr algn="ctr">
              <a:lnSpc>
                <a:spcPts val="3991"/>
              </a:lnSpc>
            </a:pPr>
            <a:r>
              <a:rPr lang="en-US" sz="2851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DELHI</a:t>
            </a:r>
          </a:p>
          <a:p>
            <a:pPr algn="ctr">
              <a:lnSpc>
                <a:spcPts val="3991"/>
              </a:lnSpc>
            </a:pPr>
            <a:r>
              <a:rPr lang="en-US" sz="2851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HAJIPUR</a:t>
            </a:r>
          </a:p>
          <a:p>
            <a:pPr algn="ctr">
              <a:lnSpc>
                <a:spcPts val="3991"/>
              </a:lnSpc>
            </a:pPr>
            <a:r>
              <a:rPr lang="en-US" sz="2851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BAHADURGARH</a:t>
            </a:r>
          </a:p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sz="2851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GURUGRAM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600112"/>
            <a:ext cx="8115300" cy="4515772"/>
          </a:xfrm>
          <a:custGeom>
            <a:avLst/>
            <a:gdLst/>
            <a:ahLst/>
            <a:cxnLst/>
            <a:rect l="l" t="t" r="r" b="b"/>
            <a:pathLst>
              <a:path w="8115300" h="4515772">
                <a:moveTo>
                  <a:pt x="0" y="0"/>
                </a:moveTo>
                <a:lnTo>
                  <a:pt x="8115300" y="0"/>
                </a:lnTo>
                <a:lnTo>
                  <a:pt x="8115300" y="4515772"/>
                </a:lnTo>
                <a:lnTo>
                  <a:pt x="0" y="451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4158" y="2600112"/>
            <a:ext cx="7489545" cy="4607929"/>
          </a:xfrm>
          <a:custGeom>
            <a:avLst/>
            <a:gdLst/>
            <a:ahLst/>
            <a:cxnLst/>
            <a:rect l="l" t="t" r="r" b="b"/>
            <a:pathLst>
              <a:path w="7489545" h="4607929">
                <a:moveTo>
                  <a:pt x="0" y="0"/>
                </a:moveTo>
                <a:lnTo>
                  <a:pt x="7489545" y="0"/>
                </a:lnTo>
                <a:lnTo>
                  <a:pt x="7489545" y="4607930"/>
                </a:lnTo>
                <a:lnTo>
                  <a:pt x="0" y="460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5060" y="175406"/>
            <a:ext cx="17432619" cy="112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2.List out top 2 and bottom 2 prominent pollutants for each state of southern India.</a:t>
            </a:r>
          </a:p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sz="3129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(Consider data post covid: 2022 onwards)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20975" y="1724205"/>
            <a:ext cx="4626737" cy="45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sz="247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TOP 2 POLLUTANTS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69620" y="1724205"/>
            <a:ext cx="4626737" cy="45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sz="247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BOTTOM 2 POLLUTANTS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060" y="7823649"/>
            <a:ext cx="17973282" cy="112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sz="312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"PM10 and PM2.5 are among the most critical air pollutants that need to be effectively addressed for cleaner, healthier air."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48147"/>
            <a:ext cx="5574622" cy="5630546"/>
          </a:xfrm>
          <a:custGeom>
            <a:avLst/>
            <a:gdLst/>
            <a:ahLst/>
            <a:cxnLst/>
            <a:rect l="l" t="t" r="r" b="b"/>
            <a:pathLst>
              <a:path w="5574622" h="5630546">
                <a:moveTo>
                  <a:pt x="0" y="0"/>
                </a:moveTo>
                <a:lnTo>
                  <a:pt x="5574622" y="0"/>
                </a:lnTo>
                <a:lnTo>
                  <a:pt x="5574622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46" b="-25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44526"/>
            <a:ext cx="17814543" cy="167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3. Does AQI improve on weekends vs weekdays in Indian metro cities (Delhi,Mumbai, Chennai, Kolkata, Bengaluru, Hyderabad, Ahmedabad, Pune)?</a:t>
            </a:r>
          </a:p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sz="3129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(Consider data from last 1 year)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05912" y="4227633"/>
            <a:ext cx="11245359" cy="140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9"/>
              </a:lnSpc>
              <a:spcBef>
                <a:spcPct val="0"/>
              </a:spcBef>
            </a:pPr>
            <a:r>
              <a:rPr lang="en-US" sz="264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"A striking pattern emerges across cities—while some breathe easier on weekdays, others find their cleanest air on weekends, revealing a dynamic rhythm in urban air quality."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6219" y="1641303"/>
            <a:ext cx="11470140" cy="6103993"/>
          </a:xfrm>
          <a:custGeom>
            <a:avLst/>
            <a:gdLst/>
            <a:ahLst/>
            <a:cxnLst/>
            <a:rect l="l" t="t" r="r" b="b"/>
            <a:pathLst>
              <a:path w="11470140" h="6103993">
                <a:moveTo>
                  <a:pt x="0" y="0"/>
                </a:moveTo>
                <a:lnTo>
                  <a:pt x="11470140" y="0"/>
                </a:lnTo>
                <a:lnTo>
                  <a:pt x="11470140" y="6103993"/>
                </a:lnTo>
                <a:lnTo>
                  <a:pt x="0" y="610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6689" y="110945"/>
            <a:ext cx="17431872" cy="112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sz="3129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4. Which months consistently show the worst air quality across Indian states (Consider top 10 states with high distinct areas)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6689" y="8775338"/>
            <a:ext cx="17998743" cy="88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sz="2471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"November, December, and January consistently record the poorest air quality levels, likely due to a combination of seasonal factors such as lower temperatures, increased emissions, and atmospheric stagnation."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5677" y="1670776"/>
            <a:ext cx="9718433" cy="6499788"/>
          </a:xfrm>
          <a:custGeom>
            <a:avLst/>
            <a:gdLst/>
            <a:ahLst/>
            <a:cxnLst/>
            <a:rect l="l" t="t" r="r" b="b"/>
            <a:pathLst>
              <a:path w="9718433" h="6499788">
                <a:moveTo>
                  <a:pt x="0" y="0"/>
                </a:moveTo>
                <a:lnTo>
                  <a:pt x="9718433" y="0"/>
                </a:lnTo>
                <a:lnTo>
                  <a:pt x="9718433" y="6499789"/>
                </a:lnTo>
                <a:lnTo>
                  <a:pt x="0" y="6499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219" y="133455"/>
            <a:ext cx="16261350" cy="112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5. For the city of Bengaluru, how many days fell under each air quality category</a:t>
            </a:r>
          </a:p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sz="3129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(e.g., Good, Moderate, Poor, etc.) between March and May 2025?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" y="8994413"/>
            <a:ext cx="17927093" cy="88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sz="2471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"In Bengaluru, air quality consistently falls within the 'Moderate' and 'Satisfactory' categories, with no instances recorded under the 'Good' category."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1463" y="1669058"/>
            <a:ext cx="4264311" cy="8438581"/>
          </a:xfrm>
          <a:custGeom>
            <a:avLst/>
            <a:gdLst/>
            <a:ahLst/>
            <a:cxnLst/>
            <a:rect l="l" t="t" r="r" b="b"/>
            <a:pathLst>
              <a:path w="4264311" h="8438581">
                <a:moveTo>
                  <a:pt x="0" y="0"/>
                </a:moveTo>
                <a:lnTo>
                  <a:pt x="4264311" y="0"/>
                </a:lnTo>
                <a:lnTo>
                  <a:pt x="4264311" y="8438581"/>
                </a:lnTo>
                <a:lnTo>
                  <a:pt x="0" y="8438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3" b="-5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61782" y="1669058"/>
            <a:ext cx="4726925" cy="8438581"/>
          </a:xfrm>
          <a:custGeom>
            <a:avLst/>
            <a:gdLst/>
            <a:ahLst/>
            <a:cxnLst/>
            <a:rect l="l" t="t" r="r" b="b"/>
            <a:pathLst>
              <a:path w="4726925" h="8438581">
                <a:moveTo>
                  <a:pt x="0" y="0"/>
                </a:moveTo>
                <a:lnTo>
                  <a:pt x="4726925" y="0"/>
                </a:lnTo>
                <a:lnTo>
                  <a:pt x="4726925" y="8438581"/>
                </a:lnTo>
                <a:lnTo>
                  <a:pt x="0" y="8438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" b="-2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9771" y="-85725"/>
            <a:ext cx="16035758" cy="150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6. List the top two most reported disease illnesses in each state over the past three years, along with the corresponding average Air Quality Index (AQI) for that</a:t>
            </a:r>
          </a:p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 b="1">
                <a:solidFill>
                  <a:srgbClr val="FF66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period.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45405" y="4998625"/>
            <a:ext cx="7707535" cy="88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  <a:spcBef>
                <a:spcPct val="0"/>
              </a:spcBef>
            </a:pPr>
            <a:r>
              <a:rPr lang="en-US" sz="2471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"Acute diarrheal disease appears to be prevalent across the majority of states."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1304</Words>
  <Application>Microsoft Office PowerPoint</Application>
  <PresentationFormat>Custom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Bobby Jones</vt:lpstr>
      <vt:lpstr>Poppins</vt:lpstr>
      <vt:lpstr>Poppins Bold</vt:lpstr>
      <vt:lpstr>Canva Sans Bold</vt:lpstr>
      <vt:lpstr>Poppins Medium</vt:lpstr>
      <vt:lpstr>Canva Sans</vt:lpstr>
      <vt:lpstr>Cubao Narrow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pure Air quality analysis</dc:title>
  <dc:creator>SPOOKY</dc:creator>
  <cp:lastModifiedBy>ANANTHU R</cp:lastModifiedBy>
  <cp:revision>2</cp:revision>
  <dcterms:created xsi:type="dcterms:W3CDTF">2006-08-16T00:00:00Z</dcterms:created>
  <dcterms:modified xsi:type="dcterms:W3CDTF">2025-08-10T13:27:49Z</dcterms:modified>
  <dc:identifier>DAGvlgt2SZA</dc:identifier>
</cp:coreProperties>
</file>